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7831B-B82B-4297-8991-7D42A2A1C9F7}" type="datetimeFigureOut">
              <a:rPr lang="es-ES" smtClean="0"/>
              <a:pPr/>
              <a:t>18/01/2015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2997-61F5-4141-B5EC-BF322940C3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3203848" y="3429000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Cooper Black" pitchFamily="18" charset="0"/>
              </a:rPr>
              <a:t>1º</a:t>
            </a:r>
            <a:endParaRPr lang="es-ES" sz="4000" dirty="0">
              <a:latin typeface="Cooper Black" pitchFamily="18" charset="0"/>
            </a:endParaRPr>
          </a:p>
        </p:txBody>
      </p:sp>
      <p:grpSp>
        <p:nvGrpSpPr>
          <p:cNvPr id="22" name="21 Grupo"/>
          <p:cNvGrpSpPr/>
          <p:nvPr/>
        </p:nvGrpSpPr>
        <p:grpSpPr>
          <a:xfrm>
            <a:off x="3563888" y="1988840"/>
            <a:ext cx="3312368" cy="2088232"/>
            <a:chOff x="0" y="285728"/>
            <a:chExt cx="3427647" cy="2143140"/>
          </a:xfrm>
        </p:grpSpPr>
        <p:pic>
          <p:nvPicPr>
            <p:cNvPr id="24" name="Picture 10" descr="http://3.bp.blogspot.com/-1jrU9w4TLtc/UNMAkgyQjCI/AAAAAAAAAEE/sotZ7q4Hizk/s1600/T1E-52-Fachada+Colegio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2259" y="1078040"/>
              <a:ext cx="2422078" cy="1350828"/>
            </a:xfrm>
            <a:prstGeom prst="rect">
              <a:avLst/>
            </a:prstGeom>
            <a:noFill/>
          </p:spPr>
        </p:pic>
        <p:pic>
          <p:nvPicPr>
            <p:cNvPr id="25" name="Picture 2" descr="http://storage.competir.com/post/flora-fauna-peru/Images/flora-peruana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8604"/>
              <a:ext cx="1195030" cy="1480715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6" name="Picture 6" descr="http://images.clipartpanda.com/compass-clip-art-clip-art-compass-248179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DFF"/>
                </a:clrFrom>
                <a:clrTo>
                  <a:srgbClr val="FFFD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32262" y="1026084"/>
              <a:ext cx="696696" cy="688403"/>
            </a:xfrm>
            <a:prstGeom prst="rect">
              <a:avLst/>
            </a:prstGeom>
            <a:noFill/>
          </p:spPr>
        </p:pic>
        <p:sp>
          <p:nvSpPr>
            <p:cNvPr id="28" name="27 Rectángulo"/>
            <p:cNvSpPr/>
            <p:nvPr/>
          </p:nvSpPr>
          <p:spPr>
            <a:xfrm>
              <a:off x="642910" y="285728"/>
              <a:ext cx="2784737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isometricOffAxis1Righ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s-ES" sz="20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omic Sans MS" pitchFamily="66" charset="0"/>
                </a:rPr>
                <a:t>“Desde mi escuela </a:t>
              </a:r>
            </a:p>
            <a:p>
              <a:pPr algn="ctr"/>
              <a:r>
                <a:rPr lang="es-ES" sz="20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omic Sans MS" pitchFamily="66" charset="0"/>
                </a:rPr>
                <a:t>a</a:t>
              </a:r>
              <a:r>
                <a:rPr lang="es-ES" sz="20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omic Sans MS" pitchFamily="66" charset="0"/>
                </a:rPr>
                <a:t>prendo rutas para  </a:t>
              </a:r>
            </a:p>
            <a:p>
              <a:pPr algn="ctr"/>
              <a:r>
                <a:rPr lang="es-ES" sz="20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omic Sans MS" pitchFamily="66" charset="0"/>
                </a:rPr>
                <a:t>valorar mi país”</a:t>
              </a:r>
              <a:endParaRPr lang="es-ES" sz="2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endParaRPr>
            </a:p>
          </p:txBody>
        </p:sp>
      </p:grpSp>
      <p:sp>
        <p:nvSpPr>
          <p:cNvPr id="380" name="379 Esquina doblada"/>
          <p:cNvSpPr/>
          <p:nvPr/>
        </p:nvSpPr>
        <p:spPr>
          <a:xfrm>
            <a:off x="179512" y="188640"/>
            <a:ext cx="3096344" cy="3816424"/>
          </a:xfrm>
          <a:prstGeom prst="foldedCorne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81" name="380 Rectángulo"/>
          <p:cNvSpPr/>
          <p:nvPr/>
        </p:nvSpPr>
        <p:spPr>
          <a:xfrm>
            <a:off x="251520" y="188640"/>
            <a:ext cx="29523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MATEMÁTICA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b="1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La centena.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Escritura y lectura de números hasta la centena 999.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&gt;, &lt;, =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Figuras planas.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Valor posicional hasta 999.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Adiciones verticales y horizontales de dos y tres cifras sin llevar y llevando.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Cuerpos geométricos.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Propiedades de la adición (conmutativa y asociativa).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Sustracciones sin pedir prestado hasta tres cifras.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Relación entre adición y sustracción, comprobar.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Sustracciones pidiendo prestado a la decena y centena.</a:t>
            </a:r>
            <a:endParaRPr lang="es-VE" sz="1200" dirty="0"/>
          </a:p>
        </p:txBody>
      </p:sp>
      <p:sp>
        <p:nvSpPr>
          <p:cNvPr id="382" name="381 Esquina doblada"/>
          <p:cNvSpPr/>
          <p:nvPr/>
        </p:nvSpPr>
        <p:spPr>
          <a:xfrm>
            <a:off x="6804248" y="188640"/>
            <a:ext cx="2160240" cy="2304256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83" name="382 Rectángulo"/>
          <p:cNvSpPr/>
          <p:nvPr/>
        </p:nvSpPr>
        <p:spPr>
          <a:xfrm>
            <a:off x="6948264" y="404664"/>
            <a:ext cx="1944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LENGUAJE</a:t>
            </a:r>
          </a:p>
          <a:p>
            <a:pPr algn="ctr">
              <a:buFont typeface="Arial" pitchFamily="34" charset="0"/>
              <a:buChar char="•"/>
            </a:pP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El diccionario.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Género y número.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Sinónimo y antónimo.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Campo léxico.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Familia de palabras.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Sustantivo.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Verbo.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Adjetivo.</a:t>
            </a:r>
            <a:endParaRPr lang="es-ES" sz="1200" dirty="0">
              <a:latin typeface="Comic Sans MS" pitchFamily="66" charset="0"/>
            </a:endParaRPr>
          </a:p>
        </p:txBody>
      </p:sp>
      <p:sp>
        <p:nvSpPr>
          <p:cNvPr id="385" name="384 Esquina doblada"/>
          <p:cNvSpPr/>
          <p:nvPr/>
        </p:nvSpPr>
        <p:spPr>
          <a:xfrm>
            <a:off x="6516216" y="3429000"/>
            <a:ext cx="2448272" cy="3024336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87" name="386 Esquina doblada"/>
          <p:cNvSpPr/>
          <p:nvPr/>
        </p:nvSpPr>
        <p:spPr>
          <a:xfrm>
            <a:off x="323528" y="4265712"/>
            <a:ext cx="2520280" cy="2475656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88" name="387 Esquina doblada"/>
          <p:cNvSpPr/>
          <p:nvPr/>
        </p:nvSpPr>
        <p:spPr>
          <a:xfrm>
            <a:off x="3275856" y="4293096"/>
            <a:ext cx="3024336" cy="2232248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89" name="388 Rectángulo"/>
          <p:cNvSpPr/>
          <p:nvPr/>
        </p:nvSpPr>
        <p:spPr>
          <a:xfrm>
            <a:off x="3347864" y="4365104"/>
            <a:ext cx="2771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CIENCIAS SOCIALES</a:t>
            </a:r>
          </a:p>
          <a:p>
            <a:pPr algn="ctr">
              <a:buFont typeface="Arial" pitchFamily="34" charset="0"/>
              <a:buChar char="•"/>
            </a:pP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Orientación a partir de los puntos de referencia. Recorrido de la casa a la escuela.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Paisaje geográfico (elementos naturales y artificiales) conservación del ambiente.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Pasado, presente y futuro. Árbol genealógico.</a:t>
            </a:r>
          </a:p>
          <a:p>
            <a:pPr algn="ctr">
              <a:buFont typeface="Arial" pitchFamily="34" charset="0"/>
              <a:buChar char="•"/>
            </a:pPr>
            <a:endParaRPr lang="es-ES" sz="1200" dirty="0" smtClean="0">
              <a:latin typeface="Comic Sans MS" pitchFamily="66" charset="0"/>
            </a:endParaRPr>
          </a:p>
        </p:txBody>
      </p:sp>
      <p:sp>
        <p:nvSpPr>
          <p:cNvPr id="390" name="389 Esquina doblada"/>
          <p:cNvSpPr/>
          <p:nvPr/>
        </p:nvSpPr>
        <p:spPr>
          <a:xfrm>
            <a:off x="3707904" y="188640"/>
            <a:ext cx="2448272" cy="1728192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91" name="390 Rectángulo"/>
          <p:cNvSpPr/>
          <p:nvPr/>
        </p:nvSpPr>
        <p:spPr>
          <a:xfrm>
            <a:off x="3779912" y="260648"/>
            <a:ext cx="23397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ESTÉTICA</a:t>
            </a:r>
          </a:p>
          <a:p>
            <a:pPr algn="ctr">
              <a:buFont typeface="Arial" pitchFamily="34" charset="0"/>
              <a:buChar char="•"/>
            </a:pPr>
            <a:r>
              <a:rPr lang="es-ES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El color (primarios y secundarios)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La textura.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Formas e imágenes (naturales, artificiales y geométricas)</a:t>
            </a:r>
          </a:p>
          <a:p>
            <a:pPr algn="ctr">
              <a:buFont typeface="Arial" pitchFamily="34" charset="0"/>
              <a:buChar char="•"/>
            </a:pPr>
            <a:endParaRPr lang="es-ES" sz="1200" dirty="0" smtClean="0">
              <a:latin typeface="Comic Sans MS" pitchFamily="66" charset="0"/>
            </a:endParaRPr>
          </a:p>
        </p:txBody>
      </p:sp>
      <p:sp>
        <p:nvSpPr>
          <p:cNvPr id="392" name="391 Rectángulo"/>
          <p:cNvSpPr/>
          <p:nvPr/>
        </p:nvSpPr>
        <p:spPr>
          <a:xfrm>
            <a:off x="6479704" y="3429000"/>
            <a:ext cx="266429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VALORES</a:t>
            </a:r>
          </a:p>
          <a:p>
            <a:pPr algn="ctr">
              <a:buFont typeface="Arial" pitchFamily="34" charset="0"/>
              <a:buChar char="•"/>
            </a:pPr>
            <a:r>
              <a:rPr lang="es-ES" b="1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Responsabilidad.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Compromiso.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Puntualidad.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Honestidad.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Desinterés.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Autenticidad.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Lealtad.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Confianza.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Rectitud.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Nobleza.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Humildad.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Modestia.</a:t>
            </a:r>
          </a:p>
          <a:p>
            <a:pPr algn="ctr">
              <a:buFont typeface="Arial" pitchFamily="34" charset="0"/>
              <a:buChar char="•"/>
            </a:pPr>
            <a:endParaRPr lang="es-ES" sz="1200" dirty="0" smtClean="0">
              <a:latin typeface="Comic Sans MS" pitchFamily="66" charset="0"/>
            </a:endParaRPr>
          </a:p>
          <a:p>
            <a:pPr algn="ctr"/>
            <a:endParaRPr lang="es-ES" dirty="0" smtClean="0">
              <a:latin typeface="Comic Sans MS" pitchFamily="66" charset="0"/>
            </a:endParaRPr>
          </a:p>
        </p:txBody>
      </p:sp>
      <p:sp>
        <p:nvSpPr>
          <p:cNvPr id="386" name="385 Rectángulo"/>
          <p:cNvSpPr/>
          <p:nvPr/>
        </p:nvSpPr>
        <p:spPr>
          <a:xfrm>
            <a:off x="323528" y="4437112"/>
            <a:ext cx="250202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atin typeface="Comic Sans MS" pitchFamily="66" charset="0"/>
              </a:rPr>
              <a:t>CIENCIAS DE LA NATURALEZA</a:t>
            </a:r>
          </a:p>
          <a:p>
            <a:pPr algn="ctr">
              <a:buFont typeface="Arial" pitchFamily="34" charset="0"/>
              <a:buChar char="•"/>
            </a:pPr>
            <a:r>
              <a:rPr lang="es-ES" b="1" dirty="0" smtClean="0">
                <a:latin typeface="Comic Sans MS" pitchFamily="66" charset="0"/>
              </a:rPr>
              <a:t> </a:t>
            </a:r>
            <a:r>
              <a:rPr lang="es-ES" sz="1200" dirty="0" smtClean="0">
                <a:latin typeface="Comic Sans MS" pitchFamily="66" charset="0"/>
              </a:rPr>
              <a:t>Puntos cardinales, la brújula.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El cuerpo: partes, características y aseo.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 Los sentidos.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Los seres vivos (plantas, animales y personas).</a:t>
            </a:r>
          </a:p>
          <a:p>
            <a:pPr algn="ctr">
              <a:buFont typeface="Arial" pitchFamily="34" charset="0"/>
              <a:buChar char="•"/>
            </a:pPr>
            <a:r>
              <a:rPr lang="es-ES" sz="1200" dirty="0" smtClean="0">
                <a:latin typeface="Comic Sans MS" pitchFamily="66" charset="0"/>
              </a:rPr>
              <a:t>Animales y plantas de la región, utilidad.</a:t>
            </a:r>
            <a:endParaRPr lang="es-ES" sz="1200" dirty="0" smtClean="0">
              <a:latin typeface="Comic Sans MS" pitchFamily="66" charset="0"/>
            </a:endParaRPr>
          </a:p>
        </p:txBody>
      </p:sp>
      <p:sp>
        <p:nvSpPr>
          <p:cNvPr id="393" name="392 CuadroTexto"/>
          <p:cNvSpPr txBox="1"/>
          <p:nvPr/>
        </p:nvSpPr>
        <p:spPr>
          <a:xfrm>
            <a:off x="6372200" y="2564904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Cooper Black" pitchFamily="18" charset="0"/>
              </a:rPr>
              <a:t>II</a:t>
            </a:r>
            <a:endParaRPr lang="es-ES" sz="4000" dirty="0">
              <a:latin typeface="Cooper Black" pitchFamily="18" charset="0"/>
            </a:endParaRPr>
          </a:p>
        </p:txBody>
      </p:sp>
      <p:cxnSp>
        <p:nvCxnSpPr>
          <p:cNvPr id="395" name="394 Forma"/>
          <p:cNvCxnSpPr>
            <a:stCxn id="25" idx="1"/>
          </p:cNvCxnSpPr>
          <p:nvPr/>
        </p:nvCxnSpPr>
        <p:spPr>
          <a:xfrm rot="16200000" flipV="1">
            <a:off x="3293177" y="1899512"/>
            <a:ext cx="422513" cy="457154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7" name="396 Forma"/>
          <p:cNvCxnSpPr/>
          <p:nvPr/>
        </p:nvCxnSpPr>
        <p:spPr>
          <a:xfrm rot="5400000">
            <a:off x="2591780" y="3248980"/>
            <a:ext cx="1080120" cy="100811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1" name="400 Forma"/>
          <p:cNvCxnSpPr>
            <a:stCxn id="24" idx="2"/>
          </p:cNvCxnSpPr>
          <p:nvPr/>
        </p:nvCxnSpPr>
        <p:spPr>
          <a:xfrm rot="5400000">
            <a:off x="4895782" y="4041322"/>
            <a:ext cx="288032" cy="359532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3" name="402 Conector curvado"/>
          <p:cNvCxnSpPr/>
          <p:nvPr/>
        </p:nvCxnSpPr>
        <p:spPr>
          <a:xfrm>
            <a:off x="6372200" y="3212976"/>
            <a:ext cx="1080120" cy="21602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5" name="404 Forma"/>
          <p:cNvCxnSpPr>
            <a:endCxn id="382" idx="1"/>
          </p:cNvCxnSpPr>
          <p:nvPr/>
        </p:nvCxnSpPr>
        <p:spPr>
          <a:xfrm rot="5400000" flipH="1" flipV="1">
            <a:off x="6012160" y="1556792"/>
            <a:ext cx="1008112" cy="576064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7" name="406 Conector curvado"/>
          <p:cNvCxnSpPr/>
          <p:nvPr/>
        </p:nvCxnSpPr>
        <p:spPr>
          <a:xfrm rot="16200000" flipV="1">
            <a:off x="3815916" y="1664804"/>
            <a:ext cx="504056" cy="43204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275</Words>
  <Application>Microsoft Office PowerPoint</Application>
  <PresentationFormat>Presentación en pantalla (4:3)</PresentationFormat>
  <Paragraphs>53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IOMAX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Mariela Sanabria de Sanchez</dc:creator>
  <cp:lastModifiedBy>Diana Benavides</cp:lastModifiedBy>
  <cp:revision>18</cp:revision>
  <dcterms:created xsi:type="dcterms:W3CDTF">2014-10-09T14:40:47Z</dcterms:created>
  <dcterms:modified xsi:type="dcterms:W3CDTF">2015-01-18T19:27:18Z</dcterms:modified>
</cp:coreProperties>
</file>